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68" r:id="rId2"/>
    <p:sldId id="375" r:id="rId3"/>
    <p:sldId id="376" r:id="rId4"/>
    <p:sldId id="377" r:id="rId5"/>
    <p:sldId id="379" r:id="rId6"/>
    <p:sldId id="378" r:id="rId7"/>
    <p:sldId id="397" r:id="rId8"/>
    <p:sldId id="380" r:id="rId9"/>
    <p:sldId id="381" r:id="rId10"/>
    <p:sldId id="382" r:id="rId11"/>
    <p:sldId id="383" r:id="rId12"/>
    <p:sldId id="386" r:id="rId13"/>
    <p:sldId id="384" r:id="rId14"/>
    <p:sldId id="385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7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BEF"/>
    <a:srgbClr val="FFF9E7"/>
    <a:srgbClr val="C37098"/>
    <a:srgbClr val="722C41"/>
    <a:srgbClr val="B17CCC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1787" autoAdjust="0"/>
  </p:normalViewPr>
  <p:slideViewPr>
    <p:cSldViewPr showGuides="1">
      <p:cViewPr varScale="1">
        <p:scale>
          <a:sx n="45" d="100"/>
          <a:sy n="45" d="100"/>
        </p:scale>
        <p:origin x="190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032F1-E236-47C8-B637-00CD8E563659}" type="datetimeFigureOut">
              <a:rPr lang="en-MY" smtClean="0"/>
              <a:t>24/4/2025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653E6-9ACC-428F-9ECA-57300C6FFABB}" type="slidenum">
              <a:rPr lang="en-MY" smtClean="0"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ED17A-0869-4F70-6FBB-A2886B31B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68307B-44FD-933A-F87F-E7D6FCB72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2F245E-074C-2993-7462-1DD41A409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C0A81-C47B-B198-4A96-DBAAE5CC3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57137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8CDBA-EFF9-E191-E4E7-94CEB8E80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256297-189A-D062-AF6D-A13B32E72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860114-7341-4799-A729-DBE14E18D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2EA21-09AE-E568-9A58-FB6DB82A1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620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AE35A-20BF-BCD3-FB71-43F7B8D13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DC7D2-4D22-2CEB-7077-A874D7A379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76BC5D-63A9-4A74-4D7F-BA605BC64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E91CE-9E67-2A11-BFB4-86720E84B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017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47BEE-B28F-0199-C75D-A707F42D6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38E4F-D0ED-C3CE-1C93-64306FB25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2D40A2-B930-3136-B154-17D369F54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90C7F-8EC8-810E-6165-0D812023C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58352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F664-BDD5-0707-D029-4CE138441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B02581-74A1-FAAE-486A-BD47AB97B2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BFD94E-5666-1B2C-48DE-44ED141B9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3DB01-1D41-4E8A-2297-95E548BD5B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5778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05FA8-A395-919B-1840-44319A285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E636CF-450F-7DA6-56C8-D0DF41E122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DD8570-80C5-BBC8-C3FD-D306A6E94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Langkah-Langkah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membuat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garis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besar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Kitab PL: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Lukis tuning fork yang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patah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sebelah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gagang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menjadi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5 dan Lukis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anak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panah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kedua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-dua prongs (Cabang);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Tulis P1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hingga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P9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label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seperti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berikut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D0F1E-6901-F91A-CC03-61401A188A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32978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7177E-6326-D68B-35C2-4425EF521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EC04F5-38DD-3436-3D7A-856E7327A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3B0882-4E19-8DD6-12AA-9A9705C4D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Langkah-Langkah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membuat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garis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besar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Kitab PL: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Lukis tuning fork yang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patah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sebelah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gagang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menjadi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5 dan Lukis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anak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panah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kedua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-dua prongs (Cabang);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Tulis P1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hingga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P9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label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seperti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berikut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0FDED-DDDE-FD38-E1E2-0ADAEA766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37100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A1775-15A0-63FC-1FD1-64C45A734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4A617-5A37-5B92-7EE3-F154F530C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75BAF9-B07B-3F89-1102-C205D0F87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Langkah-Langkah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membuat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garis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besar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Kitab PL: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Lukis tuning fork yang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patah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sebelah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gagang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menjadi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5 dan Lukis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anak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panah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kedua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-dua prongs (Cabang);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Tulis P1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hingga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P9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label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seperti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berikut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0E331-7BFC-E202-B9C8-C59093929A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90640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0169C-17C0-9748-6492-22D1E2703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11B6E2-B8D9-660E-230E-EBDB32A279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F45AA7-61BC-C26E-BFB3-A915D01E1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Langkah-Langkah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membuat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garis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besar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Kitab PL: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Lukis tuning fork yang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patah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sebelah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gagang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menjadi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5 dan Lukis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anak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panah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kedua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-dua prongs (Cabang);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Tulis P1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hingga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P9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label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seperti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berikut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YAK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D623B-00A1-A51C-F5D6-7E5DB14C0E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25640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43AD9-6EDD-0B24-AC9C-9FD547330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B838FD-D860-2EF3-6D72-515863CA5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60CD48-A113-F581-9635-5834B3C99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Langkah-Langkah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membuat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garis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besar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Kitab PL: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Lukis tuning fork yang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patah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sebelah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gagang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menjadi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5 dan Lukis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anak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panah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kedua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-dua prongs (Cabang);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Tulis P1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hingga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P9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label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seperti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berikut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3771F-ECBC-4AE2-C769-5E40A6E0B0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17539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3B492-7A34-33E5-44D1-E07631E94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8CAF5A-0B41-DA83-A5AC-E0C66788F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9F325D-766C-CF2A-D3F6-601D1B569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Langkah-Langkah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membuat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garis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besar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Kitab PL: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Lukis tuning fork yang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patah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sebelah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gagang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menjadi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5 dan Lukis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anak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panah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kedua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-dua prongs (Cabang);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Tulis P1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hingga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P9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Buat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label di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setiap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bahagian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seperti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 </a:t>
            </a:r>
            <a:r>
              <a:rPr lang="en-US" sz="1200" b="0" dirty="0" err="1">
                <a:solidFill>
                  <a:srgbClr val="C00000"/>
                </a:solidFill>
                <a:latin typeface="Lato" panose="020F0502020204030203" pitchFamily="34" charset="0"/>
              </a:rPr>
              <a:t>berikut</a:t>
            </a: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90583-2E80-6F62-18DC-F9D5BCA00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00601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259C3-3C17-8519-3FE3-7427A878B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EF747-A990-68E7-8F63-1E421D48E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42AFD0-58C5-DC80-9B25-9D4B5F5E8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CECCD-F044-3E69-70B4-043821D53B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1573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42183-DC83-CDD7-F9A9-4AE36F51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1A199-66D2-AC89-30FF-3A777A6C5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70B7F4-5EC2-8EEE-A599-F4B87FA20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78B95-47B2-2364-EB44-7A3DF5FA20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80180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1628F-9745-44B5-5DD9-21689E4F5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C1605-DC6B-A577-FAE0-11387B435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A2764F-6908-9DB7-97B6-C07D0242B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E6FE6-815F-BBDC-4BC8-6505C366DF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7812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E3721-1936-3CDD-2AAB-36FF54D09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9F5D0A-FCF0-FC07-AA7E-6D5FEF15F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3BCD0F-C189-2874-F639-5C0D13E61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031F79-73A3-A19E-A9F3-B42E228A5F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46615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C1DB5-1DD4-497E-3309-2F82636EE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2DDAA6-78E2-3CF3-7B96-C186EFE4F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34160B-6446-9133-4223-527587CBD8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CE1E9-9603-58D7-9AFA-49DE851BE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214456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87F97-F453-9EB1-B015-849748B2F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57D991-979B-E317-0FA5-9CFE975AF9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3ED388-D9F9-BD55-01F9-6A97F6142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5C716-68D9-2752-29EA-7B7742F767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4896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922FF-D960-96A2-E269-70D33071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65F4C3-7855-249A-C95A-729A85C52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483B60-7CFB-915E-EE32-99508F3D6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F9EE7-6370-0BBA-F30D-784EE25EAC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313148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9565F-7279-3624-1108-3F3E0583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CB123F-FE25-CAAB-1574-87CB38909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90FDDA-764A-6158-BCB5-2D5E2A1D7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ECC52-FA44-458E-5E2F-1DED803748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0010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1A015-ACBA-F8D0-1BFC-319FCDF9D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26FAE-1128-A7CD-D253-C43ECEECED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564BA6-8547-3FCF-80CB-A4981A398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DC5A5-334E-C9AE-966C-B355FB501B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21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856770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5CA74-1AA5-5C68-DAB2-D9F306395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1CC4FE-45B8-5915-C0C9-71150E599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1B7FA5-6745-7FFA-1AF3-794B49BB4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2D693-C499-CA89-E005-3C7CA00982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77793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F8959-05A0-42D8-0557-65D302E9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50144-FE82-7031-10F6-995CFF53A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7628AF-8A44-F63E-5117-1BA89FB19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D01AF-20D0-A368-AB99-3C73497217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23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76682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0CE57-5493-80C4-B0DA-8DAB284C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8FB72-B17A-8DBD-3B9D-F9CF355B4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0C4233-7CBE-C565-03D4-C3DCBE1F85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P1: CI – DO – BAN – BA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P2: AB – IS – YA – YU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P3: MU – YO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P4: HAKIM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P5: SA – DA – SAL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P6: ISRAEL – 10 SUKU – SAMARIA – YEROBEAM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P7: 2 SUKU: YEHUDA &amp; BENYAMIN – YERUSALEM –REHABEAM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P8: BABEL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dirty="0">
                <a:solidFill>
                  <a:srgbClr val="C00000"/>
                </a:solidFill>
                <a:latin typeface="Lato" panose="020F0502020204030203" pitchFamily="34" charset="0"/>
              </a:rPr>
              <a:t>P9: Z – E – N - 400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629DE3-732A-C415-6D0A-D8522A1025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24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444826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653E6-9ACC-428F-9ECA-57300C6FFABB}" type="slidenum">
              <a:rPr lang="en-MY" smtClean="0"/>
              <a:t>25</a:t>
            </a:fld>
            <a:endParaRPr lang="en-M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B353-A994-4A73-9943-BCCBEF016B0E}" type="datetime1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2B570-82F7-42CE-9C9A-56AE104CAD11}" type="datetime1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B971-2F61-4762-9192-C8C265E580BE}" type="datetime1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37471-C7D0-4F67-8D22-63888A537330}" type="datetime1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1BD47-7807-47EF-AA4F-05927A539EA0}" type="datetime1">
              <a:rPr lang="en-US" smtClean="0"/>
              <a:t>4/24/2025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5A0-26CC-4B7F-B3C9-C8243A5B592D}" type="datetime1">
              <a:rPr lang="en-US" smtClean="0"/>
              <a:t>4/24/2025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06F1-181C-490C-8595-290B7CA98254}" type="datetime1">
              <a:rPr lang="en-US" smtClean="0"/>
              <a:t>4/24/2025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05DE-11FF-4E79-907B-9D818328AFEE}" type="datetime1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D5611-4D39-467A-930C-6BA3BE4B00C0}" type="datetime1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DD51-DEDA-4B9A-86BC-A955DA05989A}" type="datetime1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C428-BC9E-4CBD-BF98-E64DDC7D4420}" type="datetime1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0FDDC-BE79-485A-A765-FB91A3B6F6C2}" type="datetime1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@celvinbillymaurice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1432-0652-4D2F-82FD-12440FC0341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n open book sitting on top of a table">
            <a:extLst>
              <a:ext uri="{FF2B5EF4-FFF2-40B4-BE49-F238E27FC236}">
                <a16:creationId xmlns:a16="http://schemas.microsoft.com/office/drawing/2014/main" id="{B5D8B011-893A-2B53-E657-22B744C86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29156" y="2438400"/>
            <a:ext cx="5885688" cy="1143000"/>
          </a:xfrm>
        </p:spPr>
        <p:txBody>
          <a:bodyPr>
            <a:no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Lato Black" panose="020F0A02020204030203" pitchFamily="34" charset="0"/>
              </a:rPr>
              <a:t>Pengantar</a:t>
            </a:r>
            <a:r>
              <a:rPr lang="en-US" sz="4400" dirty="0">
                <a:solidFill>
                  <a:schemeClr val="bg1"/>
                </a:solidFill>
                <a:latin typeface="Lato Black" panose="020F0A02020204030203" pitchFamily="34" charset="0"/>
              </a:rPr>
              <a:t> </a:t>
            </a:r>
            <a:br>
              <a:rPr lang="en-US" sz="4400" dirty="0">
                <a:solidFill>
                  <a:schemeClr val="bg1"/>
                </a:solidFill>
                <a:latin typeface="Lato Black" panose="020F0A02020204030203" pitchFamily="34" charset="0"/>
              </a:rPr>
            </a:br>
            <a:r>
              <a:rPr lang="en-US" sz="6000" i="1" dirty="0" err="1">
                <a:solidFill>
                  <a:srgbClr val="FFFF00"/>
                </a:solidFill>
                <a:latin typeface="Lato Black" panose="020F0A02020204030203" pitchFamily="34" charset="0"/>
              </a:rPr>
              <a:t>Perjanjian</a:t>
            </a:r>
            <a:r>
              <a:rPr lang="en-US" sz="6000" i="1" dirty="0">
                <a:solidFill>
                  <a:srgbClr val="FFFF00"/>
                </a:solidFill>
                <a:latin typeface="Lato Black" panose="020F0A02020204030203" pitchFamily="34" charset="0"/>
              </a:rPr>
              <a:t> Lama</a:t>
            </a:r>
            <a:endParaRPr lang="en-US" sz="4400" i="1" dirty="0">
              <a:solidFill>
                <a:srgbClr val="FFFF00"/>
              </a:solidFill>
              <a:latin typeface="Lato Black" panose="020F0A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89F90F-F8E4-294C-101A-C08B4AB9F9CA}"/>
              </a:ext>
            </a:extLst>
          </p:cNvPr>
          <p:cNvSpPr txBox="1">
            <a:spLocks/>
          </p:cNvSpPr>
          <p:nvPr/>
        </p:nvSpPr>
        <p:spPr>
          <a:xfrm>
            <a:off x="1629156" y="3733800"/>
            <a:ext cx="5885688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  <a:latin typeface="Lato" panose="020F0502020204030203" pitchFamily="34" charset="0"/>
              </a:rPr>
              <a:t>Kelas</a:t>
            </a: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</a:rPr>
              <a:t> YMT Wil. 5 | Guru: Pr. Celvin Billy Maurice</a:t>
            </a:r>
            <a:endParaRPr lang="en-US" sz="2000" i="1" dirty="0">
              <a:solidFill>
                <a:srgbClr val="FFFF00"/>
              </a:solidFill>
              <a:latin typeface="Lato" panose="020F050202020403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FFC458-4399-07ED-726B-F02EAE77A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93432-ABA9-2E80-703C-C11951221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0F40B-4DEA-7045-FAB0-3A2D29CDA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0"/>
            <a:ext cx="67056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Kitab PL</a:t>
            </a:r>
          </a:p>
        </p:txBody>
      </p:sp>
      <p:pic>
        <p:nvPicPr>
          <p:cNvPr id="36866" name="Picture 2" descr="man wearing black sunglasses grayscale photo">
            <a:extLst>
              <a:ext uri="{FF2B5EF4-FFF2-40B4-BE49-F238E27FC236}">
                <a16:creationId xmlns:a16="http://schemas.microsoft.com/office/drawing/2014/main" id="{C8D1A759-9E66-F421-1298-EA3133F93E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6" r="36834"/>
          <a:stretch>
            <a:fillRect/>
          </a:stretch>
        </p:blipFill>
        <p:spPr bwMode="auto">
          <a:xfrm>
            <a:off x="7372778" y="1"/>
            <a:ext cx="177122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963EB6-0774-F943-C66F-836FCD5C5EBD}"/>
              </a:ext>
            </a:extLst>
          </p:cNvPr>
          <p:cNvSpPr/>
          <p:nvPr/>
        </p:nvSpPr>
        <p:spPr>
          <a:xfrm>
            <a:off x="7372778" y="4343400"/>
            <a:ext cx="1771222" cy="25145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E2FA86-3557-46DA-D451-02C14EA56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286000"/>
            <a:ext cx="6400800" cy="4343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Terdiri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39 kitab;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Kebanyakkanya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ditulis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dalam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bahasa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IBRANI,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namun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ada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juga yang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ditulis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dalam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bahasa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ARAM;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Dapat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dikelompokkan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5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bahagian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;</a:t>
            </a:r>
            <a:endParaRPr lang="en-MY" altLang="fi-FI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2050" name="Picture 2" descr="opened book on brown wooden table">
            <a:extLst>
              <a:ext uri="{FF2B5EF4-FFF2-40B4-BE49-F238E27FC236}">
                <a16:creationId xmlns:a16="http://schemas.microsoft.com/office/drawing/2014/main" id="{1A61A845-9803-970A-443E-E4BB93D3D7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38" t="-370" r="15006" b="370"/>
          <a:stretch/>
        </p:blipFill>
        <p:spPr bwMode="auto">
          <a:xfrm>
            <a:off x="7372778" y="0"/>
            <a:ext cx="17712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A91BA6-133D-0C5D-EEA4-EDB8F8104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1348240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5B6FF-1A96-2AA7-BFF8-DFE5378D3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3BEC5-6A64-EFF1-1F89-5AF5FB57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0"/>
            <a:ext cx="6705600" cy="1143000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Pembahagian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Kitab PL (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Ibrani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: Tanakh)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B7FC17-D968-0AB2-2286-BDE8788CA55F}"/>
              </a:ext>
            </a:extLst>
          </p:cNvPr>
          <p:cNvSpPr/>
          <p:nvPr/>
        </p:nvSpPr>
        <p:spPr>
          <a:xfrm>
            <a:off x="7372778" y="4343400"/>
            <a:ext cx="1771222" cy="25145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9AE138-DEDC-8D15-6F10-33E486D09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286000"/>
            <a:ext cx="6400800" cy="4343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Tora: 5 Kitab Musa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Neviim-nabi-nabi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Yesaya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–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Maleakhi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Khetubim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-tulisan-tulisan (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Yosua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–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Kidung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Agung,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Ratapan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.)</a:t>
            </a:r>
          </a:p>
          <a:p>
            <a:pPr marL="457200" indent="-457200">
              <a:buFont typeface="+mj-lt"/>
              <a:buAutoNum type="arabicPeriod"/>
            </a:pP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3" name="Picture 2" descr="opened book on brown wooden table">
            <a:extLst>
              <a:ext uri="{FF2B5EF4-FFF2-40B4-BE49-F238E27FC236}">
                <a16:creationId xmlns:a16="http://schemas.microsoft.com/office/drawing/2014/main" id="{22ED44DC-31D5-244C-A6ED-B56211E296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38" r="15006"/>
          <a:stretch/>
        </p:blipFill>
        <p:spPr bwMode="auto">
          <a:xfrm>
            <a:off x="7372778" y="0"/>
            <a:ext cx="17712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17A07-C457-794A-A354-364E5FA72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559470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E9291-9B6D-57AA-428D-18160882A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B4788-F5F0-EFBC-C895-A38442C93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0"/>
            <a:ext cx="6705600" cy="1143000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Pembahagian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Kitab PL (masa 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kini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)</a:t>
            </a:r>
            <a:b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</a:b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5-12-5-5-12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8699D0-A435-9F97-D875-90CA5DA414DA}"/>
              </a:ext>
            </a:extLst>
          </p:cNvPr>
          <p:cNvSpPr/>
          <p:nvPr/>
        </p:nvSpPr>
        <p:spPr>
          <a:xfrm>
            <a:off x="7372778" y="4343400"/>
            <a:ext cx="1771222" cy="25145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50EAB8-EB0A-5030-B043-512FD7638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286000"/>
            <a:ext cx="6400800" cy="4343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PENTATEUKH/TAURAT (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Kejadian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–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Ulangan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)</a:t>
            </a:r>
            <a:r>
              <a:rPr lang="en-MY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MY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Kitab SEJARAH (</a:t>
            </a:r>
            <a:r>
              <a:rPr lang="en-MY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Yosua</a:t>
            </a:r>
            <a:r>
              <a:rPr lang="en-MY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-Ester)</a:t>
            </a:r>
          </a:p>
          <a:p>
            <a:pPr marL="457200" indent="-457200">
              <a:buFont typeface="+mj-lt"/>
              <a:buAutoNum type="arabicPeriod"/>
            </a:pPr>
            <a:r>
              <a:rPr lang="en-MY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Kitab PUISI (Ayub – </a:t>
            </a:r>
            <a:r>
              <a:rPr lang="en-MY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Kidung</a:t>
            </a:r>
            <a:r>
              <a:rPr lang="en-MY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Agung);</a:t>
            </a:r>
          </a:p>
          <a:p>
            <a:pPr marL="457200" indent="-457200">
              <a:buFont typeface="+mj-lt"/>
              <a:buAutoNum type="arabicPeriod"/>
            </a:pPr>
            <a:r>
              <a:rPr lang="en-MY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Kitab NABI-NABI</a:t>
            </a:r>
          </a:p>
          <a:p>
            <a:pPr marL="800100" lvl="1" indent="-457200">
              <a:buFont typeface="+mj-lt"/>
              <a:buAutoNum type="arabicPeriod"/>
            </a:pPr>
            <a:r>
              <a:rPr lang="en-MY" altLang="fi-FI" sz="21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Nabi-</a:t>
            </a:r>
            <a:r>
              <a:rPr lang="en-MY" altLang="fi-FI" sz="21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nabi</a:t>
            </a:r>
            <a:r>
              <a:rPr lang="en-MY" altLang="fi-FI" sz="21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BESAR (</a:t>
            </a:r>
            <a:r>
              <a:rPr lang="en-MY" altLang="fi-FI" sz="21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Yesaya</a:t>
            </a:r>
            <a:r>
              <a:rPr lang="en-MY" altLang="fi-FI" sz="21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– </a:t>
            </a:r>
            <a:r>
              <a:rPr lang="en-MY" altLang="fi-FI" sz="21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Yehezkiel</a:t>
            </a:r>
            <a:r>
              <a:rPr lang="en-MY" altLang="fi-FI" sz="21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) </a:t>
            </a:r>
          </a:p>
          <a:p>
            <a:pPr marL="800100" lvl="1" indent="-457200">
              <a:buFont typeface="+mj-lt"/>
              <a:buAutoNum type="arabicPeriod"/>
            </a:pPr>
            <a:r>
              <a:rPr lang="en-MY" altLang="fi-FI" sz="21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Nabi-</a:t>
            </a:r>
            <a:r>
              <a:rPr lang="en-MY" altLang="fi-FI" sz="21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nabi</a:t>
            </a:r>
            <a:r>
              <a:rPr lang="en-MY" altLang="fi-FI" sz="21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KECIL (Daniel – </a:t>
            </a:r>
            <a:r>
              <a:rPr lang="en-MY" altLang="fi-FI" sz="21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Maleakhi</a:t>
            </a:r>
            <a:r>
              <a:rPr lang="en-MY" altLang="fi-FI" sz="21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)</a:t>
            </a:r>
            <a:endParaRPr lang="en-US" altLang="fi-FI" sz="21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3" name="Picture 2" descr="opened book on brown wooden table">
            <a:extLst>
              <a:ext uri="{FF2B5EF4-FFF2-40B4-BE49-F238E27FC236}">
                <a16:creationId xmlns:a16="http://schemas.microsoft.com/office/drawing/2014/main" id="{7262687A-9F37-14B2-3E56-2BEB180979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38" r="15006"/>
          <a:stretch/>
        </p:blipFill>
        <p:spPr bwMode="auto">
          <a:xfrm>
            <a:off x="7372778" y="0"/>
            <a:ext cx="17712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1E007-96C0-3A61-9DCA-29EA3748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729418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31142-702B-50F1-A18F-49A61ED8B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C9739-AB34-ECA5-3BDB-EE39721C7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6705600" cy="685800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Semua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Kitab PL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2DCF57-1BEC-2D2C-DDD9-4D26E1505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310" y="1524000"/>
            <a:ext cx="9057290" cy="4343400"/>
          </a:xfrm>
        </p:spPr>
        <p:txBody>
          <a:bodyPr numCol="4">
            <a:noAutofit/>
          </a:bodyPr>
          <a:lstStyle/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Kejadian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Keluaran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Imamat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Bilangan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Ulangan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Yosua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Hakim-Hakim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Rut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1 Samuel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2 Samuel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1 Raja-raja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2 Raja-raja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1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Tawarikh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2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Tawarikh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Ezra </a:t>
            </a:r>
            <a:b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Nehemia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Ester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Ayub 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Mazmur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Amsal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Pengkhotbah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Kidung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Agung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Yesaya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Yeremia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Ratapan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Yehezkiel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Daniel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Hosea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Yoel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Amos 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Obaja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Yunus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Mikha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Nahum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Habakuk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Zefanya</a:t>
            </a:r>
            <a:endParaRPr lang="en-US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Hagai </a:t>
            </a:r>
          </a:p>
          <a:p>
            <a:pPr marL="0" indent="0">
              <a:buNone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Zakharia</a:t>
            </a:r>
          </a:p>
          <a:p>
            <a:pPr marL="0" indent="0">
              <a:buNone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Maleakhi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endParaRPr lang="en-US" altLang="fi-FI" sz="21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FB7DAE-136D-35A0-A0E8-23AEE9F2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49690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FE80A-66A4-546B-2CAE-820120EB7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9125-1713-974E-F9F4-04FB5A7E2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2701795"/>
            <a:ext cx="6934200" cy="145441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Garis Besar Kitab </a:t>
            </a:r>
            <a:b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</a:b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Perjanjian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Lama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8AA63E-5B1B-4B88-C205-D846FD31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341156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27711-D5EA-0CDE-2338-3E9351007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BA674-5C3D-31A7-19C6-FA0BF4365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808702"/>
            <a:ext cx="4724400" cy="1530609"/>
          </a:xfrm>
        </p:spPr>
        <p:txBody>
          <a:bodyPr>
            <a:noAutofit/>
          </a:bodyPr>
          <a:lstStyle/>
          <a:p>
            <a:r>
              <a:rPr lang="en-MY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GARIS BESAR PERJANJIAN LAMA</a:t>
            </a:r>
            <a:endParaRPr lang="en-US" sz="3200" b="1" dirty="0">
              <a:solidFill>
                <a:srgbClr val="C00000"/>
              </a:solidFill>
              <a:latin typeface="Lato Black" panose="020F0A02020204030203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923AF8E-1F18-E99F-FA61-D63A9E65BC3F}"/>
              </a:ext>
            </a:extLst>
          </p:cNvPr>
          <p:cNvCxnSpPr>
            <a:cxnSpLocks/>
          </p:cNvCxnSpPr>
          <p:nvPr/>
        </p:nvCxnSpPr>
        <p:spPr>
          <a:xfrm>
            <a:off x="304800" y="3848100"/>
            <a:ext cx="5562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349341F-7DC2-0687-1C08-4EB036BE8169}"/>
              </a:ext>
            </a:extLst>
          </p:cNvPr>
          <p:cNvCxnSpPr>
            <a:cxnSpLocks/>
          </p:cNvCxnSpPr>
          <p:nvPr/>
        </p:nvCxnSpPr>
        <p:spPr>
          <a:xfrm>
            <a:off x="5867400" y="1905000"/>
            <a:ext cx="0" cy="38862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1A916D-C7C8-4540-9380-0B9861AE3DC4}"/>
              </a:ext>
            </a:extLst>
          </p:cNvPr>
          <p:cNvCxnSpPr>
            <a:cxnSpLocks/>
          </p:cNvCxnSpPr>
          <p:nvPr/>
        </p:nvCxnSpPr>
        <p:spPr>
          <a:xfrm>
            <a:off x="5867400" y="5791200"/>
            <a:ext cx="16764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BDB4EF8-6677-7E18-2AEA-186D164960C5}"/>
              </a:ext>
            </a:extLst>
          </p:cNvPr>
          <p:cNvCxnSpPr/>
          <p:nvPr/>
        </p:nvCxnSpPr>
        <p:spPr>
          <a:xfrm>
            <a:off x="5867400" y="1905000"/>
            <a:ext cx="12954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DC4CBD-F310-A8B1-E63B-302E6917547A}"/>
              </a:ext>
            </a:extLst>
          </p:cNvPr>
          <p:cNvCxnSpPr>
            <a:cxnSpLocks/>
          </p:cNvCxnSpPr>
          <p:nvPr/>
        </p:nvCxnSpPr>
        <p:spPr>
          <a:xfrm>
            <a:off x="304800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2CD6BB9-2848-89A6-AC49-A96586396D77}"/>
              </a:ext>
            </a:extLst>
          </p:cNvPr>
          <p:cNvCxnSpPr>
            <a:cxnSpLocks/>
          </p:cNvCxnSpPr>
          <p:nvPr/>
        </p:nvCxnSpPr>
        <p:spPr>
          <a:xfrm>
            <a:off x="4757164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E9CD5CA-E309-A958-18D9-C167F18F957F}"/>
              </a:ext>
            </a:extLst>
          </p:cNvPr>
          <p:cNvCxnSpPr>
            <a:cxnSpLocks/>
          </p:cNvCxnSpPr>
          <p:nvPr/>
        </p:nvCxnSpPr>
        <p:spPr>
          <a:xfrm>
            <a:off x="3644073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1DB15C-E5BB-1D31-04C7-E24AEE4B5C8E}"/>
              </a:ext>
            </a:extLst>
          </p:cNvPr>
          <p:cNvCxnSpPr>
            <a:cxnSpLocks/>
          </p:cNvCxnSpPr>
          <p:nvPr/>
        </p:nvCxnSpPr>
        <p:spPr>
          <a:xfrm>
            <a:off x="2530982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C25A86-04E0-AB17-245C-A5DA987F1417}"/>
              </a:ext>
            </a:extLst>
          </p:cNvPr>
          <p:cNvCxnSpPr>
            <a:cxnSpLocks/>
          </p:cNvCxnSpPr>
          <p:nvPr/>
        </p:nvCxnSpPr>
        <p:spPr>
          <a:xfrm>
            <a:off x="1417891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BE22CA7-FC18-31BA-2FCE-6037C298285A}"/>
              </a:ext>
            </a:extLst>
          </p:cNvPr>
          <p:cNvCxnSpPr>
            <a:cxnSpLocks/>
          </p:cNvCxnSpPr>
          <p:nvPr/>
        </p:nvCxnSpPr>
        <p:spPr>
          <a:xfrm>
            <a:off x="7924801" y="5791200"/>
            <a:ext cx="6857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290107-5FDA-9FB0-2D24-14050971DEEA}"/>
              </a:ext>
            </a:extLst>
          </p:cNvPr>
          <p:cNvCxnSpPr>
            <a:cxnSpLocks/>
          </p:cNvCxnSpPr>
          <p:nvPr/>
        </p:nvCxnSpPr>
        <p:spPr>
          <a:xfrm flipV="1">
            <a:off x="7543800" y="4419600"/>
            <a:ext cx="0" cy="1371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783FA0AE-9415-DB65-1E3E-9EC5E7F3B59C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48500" y="4914900"/>
            <a:ext cx="1371600" cy="381000"/>
          </a:xfrm>
          <a:prstGeom prst="bentConnector3">
            <a:avLst>
              <a:gd name="adj1" fmla="val 312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44E0BF0-927B-E788-AAC5-1DFCF96E2664}"/>
              </a:ext>
            </a:extLst>
          </p:cNvPr>
          <p:cNvGrpSpPr/>
          <p:nvPr/>
        </p:nvGrpSpPr>
        <p:grpSpPr>
          <a:xfrm>
            <a:off x="8610600" y="5140323"/>
            <a:ext cx="381001" cy="660402"/>
            <a:chOff x="7524750" y="1295400"/>
            <a:chExt cx="1143000" cy="198120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3754852-2E85-4A30-17E6-EDD159C3981E}"/>
                </a:ext>
              </a:extLst>
            </p:cNvPr>
            <p:cNvCxnSpPr/>
            <p:nvPr/>
          </p:nvCxnSpPr>
          <p:spPr>
            <a:xfrm>
              <a:off x="8153400" y="1295400"/>
              <a:ext cx="0" cy="1981200"/>
            </a:xfrm>
            <a:prstGeom prst="line">
              <a:avLst/>
            </a:prstGeom>
            <a:ln w="762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2996232-6D19-8161-5EDD-FB488AD01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4750" y="1905000"/>
              <a:ext cx="1143000" cy="0"/>
            </a:xfrm>
            <a:prstGeom prst="line">
              <a:avLst/>
            </a:prstGeom>
            <a:ln w="762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F5BF2213-DAF9-08AA-38E9-0BC20C67F799}"/>
              </a:ext>
            </a:extLst>
          </p:cNvPr>
          <p:cNvSpPr/>
          <p:nvPr/>
        </p:nvSpPr>
        <p:spPr>
          <a:xfrm>
            <a:off x="466725" y="4752714"/>
            <a:ext cx="523871" cy="4104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p1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1CAA284-34EF-6229-797B-2ECCA2CCC5D0}"/>
              </a:ext>
            </a:extLst>
          </p:cNvPr>
          <p:cNvSpPr/>
          <p:nvPr/>
        </p:nvSpPr>
        <p:spPr>
          <a:xfrm>
            <a:off x="1728785" y="4752714"/>
            <a:ext cx="523871" cy="4104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p2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1A53F66-60F5-CC22-27CC-881AEFAF50F9}"/>
              </a:ext>
            </a:extLst>
          </p:cNvPr>
          <p:cNvSpPr/>
          <p:nvPr/>
        </p:nvSpPr>
        <p:spPr>
          <a:xfrm>
            <a:off x="2828924" y="4752714"/>
            <a:ext cx="523871" cy="4104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p3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877C00-C961-CC20-8EC6-67AAB2FF0338}"/>
              </a:ext>
            </a:extLst>
          </p:cNvPr>
          <p:cNvSpPr/>
          <p:nvPr/>
        </p:nvSpPr>
        <p:spPr>
          <a:xfrm>
            <a:off x="4010020" y="4752714"/>
            <a:ext cx="523871" cy="4104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p4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E46606B-AC44-F52D-C88D-137957F2BF59}"/>
              </a:ext>
            </a:extLst>
          </p:cNvPr>
          <p:cNvSpPr/>
          <p:nvPr/>
        </p:nvSpPr>
        <p:spPr>
          <a:xfrm>
            <a:off x="5050347" y="4752714"/>
            <a:ext cx="523871" cy="4104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p5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D426732-9D8B-1DE3-7340-3B5F2EDB2D7E}"/>
              </a:ext>
            </a:extLst>
          </p:cNvPr>
          <p:cNvSpPr/>
          <p:nvPr/>
        </p:nvSpPr>
        <p:spPr>
          <a:xfrm>
            <a:off x="5866067" y="1368757"/>
            <a:ext cx="523871" cy="41049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p6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88F9E35-D5F3-5E9F-11F1-30450A2E3897}"/>
              </a:ext>
            </a:extLst>
          </p:cNvPr>
          <p:cNvSpPr/>
          <p:nvPr/>
        </p:nvSpPr>
        <p:spPr>
          <a:xfrm>
            <a:off x="5875592" y="5960860"/>
            <a:ext cx="523871" cy="41049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p7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7AE5E99-8396-A665-FF7E-A7966145AE56}"/>
              </a:ext>
            </a:extLst>
          </p:cNvPr>
          <p:cNvSpPr/>
          <p:nvPr/>
        </p:nvSpPr>
        <p:spPr>
          <a:xfrm>
            <a:off x="7492747" y="3582396"/>
            <a:ext cx="523871" cy="4104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p8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E7EACB3-368C-A625-4969-7A2084DE97CC}"/>
              </a:ext>
            </a:extLst>
          </p:cNvPr>
          <p:cNvSpPr/>
          <p:nvPr/>
        </p:nvSpPr>
        <p:spPr>
          <a:xfrm>
            <a:off x="8116969" y="6192079"/>
            <a:ext cx="523871" cy="4104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p9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26B85FB-6CC9-1E55-A24E-74B86E42E9AA}"/>
              </a:ext>
            </a:extLst>
          </p:cNvPr>
          <p:cNvSpPr txBox="1"/>
          <p:nvPr/>
        </p:nvSpPr>
        <p:spPr>
          <a:xfrm>
            <a:off x="304799" y="3517106"/>
            <a:ext cx="1113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CI – DO </a:t>
            </a:r>
          </a:p>
          <a:p>
            <a:r>
              <a:rPr lang="en-MY" b="1" dirty="0"/>
              <a:t>BAN - BA</a:t>
            </a:r>
            <a:endParaRPr lang="id-ID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A6AA271-2BA4-9B82-6BF9-20E1F45A84D4}"/>
              </a:ext>
            </a:extLst>
          </p:cNvPr>
          <p:cNvSpPr txBox="1"/>
          <p:nvPr/>
        </p:nvSpPr>
        <p:spPr>
          <a:xfrm>
            <a:off x="1473039" y="3524934"/>
            <a:ext cx="1113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AB – IS</a:t>
            </a:r>
          </a:p>
          <a:p>
            <a:r>
              <a:rPr lang="en-MY" b="1" dirty="0"/>
              <a:t>YA – YU</a:t>
            </a:r>
            <a:endParaRPr lang="id-ID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2DAA45F-FDF6-A828-477E-4ADF46C13DC3}"/>
              </a:ext>
            </a:extLst>
          </p:cNvPr>
          <p:cNvSpPr txBox="1"/>
          <p:nvPr/>
        </p:nvSpPr>
        <p:spPr>
          <a:xfrm>
            <a:off x="3032380" y="3517105"/>
            <a:ext cx="1113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MU</a:t>
            </a:r>
          </a:p>
          <a:p>
            <a:r>
              <a:rPr lang="en-MY" b="1" dirty="0"/>
              <a:t>YO</a:t>
            </a:r>
            <a:endParaRPr lang="id-ID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C06A9EB-72AC-CDC1-8360-9A7760F1A014}"/>
              </a:ext>
            </a:extLst>
          </p:cNvPr>
          <p:cNvSpPr txBox="1"/>
          <p:nvPr/>
        </p:nvSpPr>
        <p:spPr>
          <a:xfrm>
            <a:off x="3671978" y="3524933"/>
            <a:ext cx="1082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b="1" dirty="0"/>
              <a:t>HAKIM</a:t>
            </a:r>
            <a:endParaRPr lang="id-ID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64134C3-F182-D3D2-67BE-BBDD44908E76}"/>
              </a:ext>
            </a:extLst>
          </p:cNvPr>
          <p:cNvSpPr txBox="1"/>
          <p:nvPr/>
        </p:nvSpPr>
        <p:spPr>
          <a:xfrm>
            <a:off x="4786981" y="3524932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SA – DA </a:t>
            </a:r>
          </a:p>
          <a:p>
            <a:r>
              <a:rPr lang="en-MY" b="1" dirty="0"/>
              <a:t>SAL</a:t>
            </a:r>
          </a:p>
          <a:p>
            <a:endParaRPr lang="id-ID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BD50241-DD45-7B5C-DB7B-D41645F510CD}"/>
              </a:ext>
            </a:extLst>
          </p:cNvPr>
          <p:cNvSpPr txBox="1"/>
          <p:nvPr/>
        </p:nvSpPr>
        <p:spPr>
          <a:xfrm>
            <a:off x="8090727" y="5800725"/>
            <a:ext cx="90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400 </a:t>
            </a:r>
            <a:endParaRPr lang="id-ID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732732B-A27D-8788-AD9D-5F77FF39577A}"/>
              </a:ext>
            </a:extLst>
          </p:cNvPr>
          <p:cNvSpPr txBox="1"/>
          <p:nvPr/>
        </p:nvSpPr>
        <p:spPr>
          <a:xfrm>
            <a:off x="7941179" y="4323397"/>
            <a:ext cx="9082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Z</a:t>
            </a:r>
          </a:p>
          <a:p>
            <a:endParaRPr lang="en-MY" b="1" dirty="0"/>
          </a:p>
          <a:p>
            <a:r>
              <a:rPr lang="en-MY" b="1" dirty="0"/>
              <a:t>E</a:t>
            </a:r>
          </a:p>
          <a:p>
            <a:endParaRPr lang="en-MY" b="1" dirty="0"/>
          </a:p>
          <a:p>
            <a:r>
              <a:rPr lang="en-MY" b="1" dirty="0"/>
              <a:t>N</a:t>
            </a:r>
            <a:endParaRPr lang="id-ID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39DC5DD-40AF-64BB-020B-969126CDEB31}"/>
              </a:ext>
            </a:extLst>
          </p:cNvPr>
          <p:cNvSpPr txBox="1"/>
          <p:nvPr/>
        </p:nvSpPr>
        <p:spPr>
          <a:xfrm>
            <a:off x="7361160" y="4094440"/>
            <a:ext cx="90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BABEL</a:t>
            </a:r>
            <a:endParaRPr lang="id-ID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5D26F13-F55C-B8EF-61A9-71ACB1F22BF2}"/>
              </a:ext>
            </a:extLst>
          </p:cNvPr>
          <p:cNvSpPr txBox="1"/>
          <p:nvPr/>
        </p:nvSpPr>
        <p:spPr>
          <a:xfrm>
            <a:off x="5867400" y="1923871"/>
            <a:ext cx="1832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dirty="0"/>
              <a:t>ISRAEL</a:t>
            </a:r>
          </a:p>
          <a:p>
            <a:r>
              <a:rPr lang="en-MY" sz="1600" b="1" dirty="0"/>
              <a:t>10 SUKU</a:t>
            </a:r>
          </a:p>
          <a:p>
            <a:r>
              <a:rPr lang="en-MY" sz="1600" b="1" dirty="0"/>
              <a:t>SAMARIA</a:t>
            </a:r>
          </a:p>
          <a:p>
            <a:r>
              <a:rPr lang="en-MY" sz="1600" b="1" dirty="0"/>
              <a:t>YEROBEAM</a:t>
            </a:r>
            <a:endParaRPr lang="id-ID" sz="16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0DA2FB2-8DDA-DFC1-5E5B-4742A32212E4}"/>
              </a:ext>
            </a:extLst>
          </p:cNvPr>
          <p:cNvSpPr txBox="1"/>
          <p:nvPr/>
        </p:nvSpPr>
        <p:spPr>
          <a:xfrm>
            <a:off x="5867400" y="4747140"/>
            <a:ext cx="1676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dirty="0"/>
              <a:t>2 SUKU: YEHUDA &amp; BENYAMIN</a:t>
            </a:r>
          </a:p>
          <a:p>
            <a:r>
              <a:rPr lang="en-MY" sz="1600" b="1" dirty="0"/>
              <a:t>YERUSALEM</a:t>
            </a:r>
          </a:p>
          <a:p>
            <a:r>
              <a:rPr lang="en-MY" sz="1600" b="1" dirty="0"/>
              <a:t>REHABEAM</a:t>
            </a:r>
            <a:endParaRPr lang="id-ID" sz="1600" b="1" dirty="0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E8A251E-09A3-4B84-C5EB-3F225215513A}"/>
              </a:ext>
            </a:extLst>
          </p:cNvPr>
          <p:cNvCxnSpPr>
            <a:cxnSpLocks/>
          </p:cNvCxnSpPr>
          <p:nvPr/>
        </p:nvCxnSpPr>
        <p:spPr>
          <a:xfrm flipV="1">
            <a:off x="7186612" y="808702"/>
            <a:ext cx="0" cy="10886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E15CE67-EB13-3846-1C91-C77ACE144680}"/>
              </a:ext>
            </a:extLst>
          </p:cNvPr>
          <p:cNvSpPr txBox="1"/>
          <p:nvPr/>
        </p:nvSpPr>
        <p:spPr>
          <a:xfrm>
            <a:off x="6800431" y="388597"/>
            <a:ext cx="1832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ASYUR</a:t>
            </a:r>
            <a:endParaRPr lang="id-ID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FFBB077-6289-F35D-9014-AC776150C724}"/>
              </a:ext>
            </a:extLst>
          </p:cNvPr>
          <p:cNvCxnSpPr>
            <a:cxnSpLocks/>
          </p:cNvCxnSpPr>
          <p:nvPr/>
        </p:nvCxnSpPr>
        <p:spPr>
          <a:xfrm flipV="1">
            <a:off x="2828924" y="2819400"/>
            <a:ext cx="0" cy="6086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0BA9E5A-F0A3-6534-3D44-59DC88E886DE}"/>
              </a:ext>
            </a:extLst>
          </p:cNvPr>
          <p:cNvSpPr txBox="1"/>
          <p:nvPr/>
        </p:nvSpPr>
        <p:spPr>
          <a:xfrm>
            <a:off x="2556791" y="3428003"/>
            <a:ext cx="111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70</a:t>
            </a:r>
            <a:endParaRPr lang="id-ID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C7A688-1A55-E1E7-2CC7-1B391D99F99E}"/>
              </a:ext>
            </a:extLst>
          </p:cNvPr>
          <p:cNvSpPr txBox="1"/>
          <p:nvPr/>
        </p:nvSpPr>
        <p:spPr>
          <a:xfrm>
            <a:off x="2556790" y="2450067"/>
            <a:ext cx="111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600K</a:t>
            </a:r>
            <a:endParaRPr lang="id-ID" b="1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64B43-BD79-72C5-3382-388C96A8A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1158482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8A01C-DCDB-738A-CD5A-68B6A5E2E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8C2D8-FE18-8C55-8C4A-B8230373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4390"/>
            <a:ext cx="7924800" cy="6858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Langkah 1: Lukis tuning for 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patah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sebelah</a:t>
            </a:r>
            <a:endParaRPr lang="en-US" sz="3200" b="1" dirty="0">
              <a:solidFill>
                <a:srgbClr val="C00000"/>
              </a:solidFill>
              <a:latin typeface="Lato Black" panose="020F0A0202020403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AF3BDE-4B68-E134-020B-5D7DC947E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81" y="1404952"/>
            <a:ext cx="8010838" cy="404809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53D4B4-3139-1E0E-D860-D5DCF647F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1376558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D922E-9977-57E7-127A-62402817A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DB860-FC83-2A50-B908-54EBEC346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808702"/>
            <a:ext cx="4724400" cy="153060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Langkah 2: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Bahagi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gagang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menjadi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5 dan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Lukis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anak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panah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di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kedua-dua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prongs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(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Cabang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);</a:t>
            </a:r>
            <a:b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</a:br>
            <a:endParaRPr lang="en-US" sz="3200" b="1" dirty="0">
              <a:solidFill>
                <a:srgbClr val="C00000"/>
              </a:solidFill>
              <a:latin typeface="Lato Black" panose="020F0A02020204030203" pitchFamily="34" charset="0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458B8DF8-12EC-BC31-8808-CCE3FF067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75" y="856265"/>
            <a:ext cx="8693649" cy="514547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719A0D-7751-B994-8A3F-AE4B414E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19986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5C552-3E12-B2D5-7B65-CFBB8B61A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5B064-B7E3-F980-EFAB-7795A45E0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808702"/>
            <a:ext cx="4724400" cy="153060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Langkah 3: Tulis P1 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hingga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P9 di 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setiap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bahagian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. P 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bermaksud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periode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(</a:t>
            </a:r>
            <a:r>
              <a:rPr lang="en-U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jangka</a:t>
            </a:r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masa)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8D0C2C-66B0-0A74-E0A0-9692357A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75" y="456942"/>
            <a:ext cx="8693649" cy="59441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96884-A113-7D51-A5DA-6A08CD251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14515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D6C41-D3F8-9E96-9632-69EFDB8BD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043A11C-5AB6-886B-01E1-05533D5F0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9" y="267950"/>
            <a:ext cx="8742422" cy="632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D7219-7135-857B-EBE6-40194D640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808702"/>
            <a:ext cx="4724400" cy="153060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Langkah 4: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Buat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label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di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setiap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bahagian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seperti</a:t>
            </a:r>
            <a: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 </a:t>
            </a:r>
            <a:r>
              <a:rPr lang="es-ES" sz="3200" b="1" dirty="0" err="1">
                <a:solidFill>
                  <a:srgbClr val="C00000"/>
                </a:solidFill>
                <a:latin typeface="Lato Black" panose="020F0A02020204030203" pitchFamily="34" charset="0"/>
              </a:rPr>
              <a:t>berikut</a:t>
            </a:r>
            <a:r>
              <a:rPr lang="es-ES" sz="3200" b="1">
                <a:solidFill>
                  <a:srgbClr val="C00000"/>
                </a:solidFill>
                <a:latin typeface="Lato Black" panose="020F0A02020204030203" pitchFamily="34" charset="0"/>
              </a:rPr>
              <a:t>:</a:t>
            </a:r>
            <a:br>
              <a:rPr lang="es-ES" sz="3200" b="1" dirty="0">
                <a:solidFill>
                  <a:srgbClr val="C00000"/>
                </a:solidFill>
                <a:latin typeface="Lato Black" panose="020F0A02020204030203" pitchFamily="34" charset="0"/>
              </a:rPr>
            </a:br>
            <a:endParaRPr lang="en-US" sz="3200" b="1" dirty="0">
              <a:solidFill>
                <a:srgbClr val="C00000"/>
              </a:solidFill>
              <a:latin typeface="Lato Black" panose="020F0A0202020403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0909E6-A28E-A42F-AFE6-CC9163D41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509218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C0A45-1BB6-227D-B7A3-3957CAAB4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963A-F56A-6EDA-3CF0-F734B1389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808702"/>
            <a:ext cx="4724400" cy="1530609"/>
          </a:xfrm>
        </p:spPr>
        <p:txBody>
          <a:bodyPr>
            <a:noAutofit/>
          </a:bodyPr>
          <a:lstStyle/>
          <a:p>
            <a:r>
              <a:rPr lang="en-MY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GARIS BESAR PERJANJIAN LAMA</a:t>
            </a:r>
            <a:endParaRPr lang="en-US" sz="3200" b="1" dirty="0">
              <a:solidFill>
                <a:srgbClr val="C00000"/>
              </a:solidFill>
              <a:latin typeface="Lato Black" panose="020F0A02020204030203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D3943F5-51D6-F3CE-048E-A6F2AE954BCC}"/>
              </a:ext>
            </a:extLst>
          </p:cNvPr>
          <p:cNvCxnSpPr>
            <a:cxnSpLocks/>
          </p:cNvCxnSpPr>
          <p:nvPr/>
        </p:nvCxnSpPr>
        <p:spPr>
          <a:xfrm>
            <a:off x="304800" y="3848100"/>
            <a:ext cx="5562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C2E9EFA-2F49-C9EB-A620-C3129859BDA1}"/>
              </a:ext>
            </a:extLst>
          </p:cNvPr>
          <p:cNvCxnSpPr>
            <a:cxnSpLocks/>
          </p:cNvCxnSpPr>
          <p:nvPr/>
        </p:nvCxnSpPr>
        <p:spPr>
          <a:xfrm>
            <a:off x="5867400" y="1905000"/>
            <a:ext cx="0" cy="38862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50F7870-5F06-FC19-8D41-1325ACCEB396}"/>
              </a:ext>
            </a:extLst>
          </p:cNvPr>
          <p:cNvCxnSpPr>
            <a:cxnSpLocks/>
          </p:cNvCxnSpPr>
          <p:nvPr/>
        </p:nvCxnSpPr>
        <p:spPr>
          <a:xfrm>
            <a:off x="5867400" y="5791200"/>
            <a:ext cx="16764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A2F545A-29D1-ADF3-AD78-B71E62ED21CB}"/>
              </a:ext>
            </a:extLst>
          </p:cNvPr>
          <p:cNvCxnSpPr/>
          <p:nvPr/>
        </p:nvCxnSpPr>
        <p:spPr>
          <a:xfrm>
            <a:off x="5867400" y="1905000"/>
            <a:ext cx="12954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C9102F-10D1-DBAF-DEF8-5D3026B14F40}"/>
              </a:ext>
            </a:extLst>
          </p:cNvPr>
          <p:cNvCxnSpPr>
            <a:cxnSpLocks/>
          </p:cNvCxnSpPr>
          <p:nvPr/>
        </p:nvCxnSpPr>
        <p:spPr>
          <a:xfrm>
            <a:off x="304800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8271C2-FDCD-8492-4755-AF224DE7BD3C}"/>
              </a:ext>
            </a:extLst>
          </p:cNvPr>
          <p:cNvCxnSpPr>
            <a:cxnSpLocks/>
          </p:cNvCxnSpPr>
          <p:nvPr/>
        </p:nvCxnSpPr>
        <p:spPr>
          <a:xfrm>
            <a:off x="4757164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D1E480-B2B9-4AD1-BF25-B5544310DBA8}"/>
              </a:ext>
            </a:extLst>
          </p:cNvPr>
          <p:cNvCxnSpPr>
            <a:cxnSpLocks/>
          </p:cNvCxnSpPr>
          <p:nvPr/>
        </p:nvCxnSpPr>
        <p:spPr>
          <a:xfrm>
            <a:off x="3644073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A368E1-8BA3-65FE-3260-14D0B21CE9BD}"/>
              </a:ext>
            </a:extLst>
          </p:cNvPr>
          <p:cNvCxnSpPr>
            <a:cxnSpLocks/>
          </p:cNvCxnSpPr>
          <p:nvPr/>
        </p:nvCxnSpPr>
        <p:spPr>
          <a:xfrm>
            <a:off x="2530982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B08F3A-28FA-63D7-3B01-52D5022FD72B}"/>
              </a:ext>
            </a:extLst>
          </p:cNvPr>
          <p:cNvCxnSpPr>
            <a:cxnSpLocks/>
          </p:cNvCxnSpPr>
          <p:nvPr/>
        </p:nvCxnSpPr>
        <p:spPr>
          <a:xfrm>
            <a:off x="1417891" y="3517106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EE72095-DFB5-5BA5-F7B8-A184083B92EE}"/>
              </a:ext>
            </a:extLst>
          </p:cNvPr>
          <p:cNvCxnSpPr>
            <a:cxnSpLocks/>
          </p:cNvCxnSpPr>
          <p:nvPr/>
        </p:nvCxnSpPr>
        <p:spPr>
          <a:xfrm>
            <a:off x="7924801" y="5791200"/>
            <a:ext cx="6857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6BD12A3-B052-4038-B981-B4A2454B5639}"/>
              </a:ext>
            </a:extLst>
          </p:cNvPr>
          <p:cNvCxnSpPr>
            <a:cxnSpLocks/>
          </p:cNvCxnSpPr>
          <p:nvPr/>
        </p:nvCxnSpPr>
        <p:spPr>
          <a:xfrm flipV="1">
            <a:off x="7543800" y="4419600"/>
            <a:ext cx="0" cy="1371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37051112-7390-F556-39C7-E1C7CAA43C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48500" y="4914900"/>
            <a:ext cx="1371600" cy="381000"/>
          </a:xfrm>
          <a:prstGeom prst="bentConnector3">
            <a:avLst>
              <a:gd name="adj1" fmla="val 312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6A6DF5-35D1-CA64-9900-7610803958B2}"/>
              </a:ext>
            </a:extLst>
          </p:cNvPr>
          <p:cNvGrpSpPr/>
          <p:nvPr/>
        </p:nvGrpSpPr>
        <p:grpSpPr>
          <a:xfrm>
            <a:off x="8610600" y="5140323"/>
            <a:ext cx="381001" cy="660402"/>
            <a:chOff x="7524750" y="1295400"/>
            <a:chExt cx="1143000" cy="198120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BF72171-E9B1-9F03-2BB7-7A8E541B454E}"/>
                </a:ext>
              </a:extLst>
            </p:cNvPr>
            <p:cNvCxnSpPr/>
            <p:nvPr/>
          </p:nvCxnSpPr>
          <p:spPr>
            <a:xfrm>
              <a:off x="8153400" y="1295400"/>
              <a:ext cx="0" cy="1981200"/>
            </a:xfrm>
            <a:prstGeom prst="line">
              <a:avLst/>
            </a:prstGeom>
            <a:ln w="762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6259035-26E6-053B-8CDD-D885EAB374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4750" y="1905000"/>
              <a:ext cx="1143000" cy="0"/>
            </a:xfrm>
            <a:prstGeom prst="line">
              <a:avLst/>
            </a:prstGeom>
            <a:ln w="762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29E1B762-5B51-E45B-F789-78AFA65D8E6D}"/>
              </a:ext>
            </a:extLst>
          </p:cNvPr>
          <p:cNvSpPr/>
          <p:nvPr/>
        </p:nvSpPr>
        <p:spPr>
          <a:xfrm>
            <a:off x="466725" y="4752714"/>
            <a:ext cx="523871" cy="4104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p1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20C1E62-E068-67BE-4DF1-EEE4553B9345}"/>
              </a:ext>
            </a:extLst>
          </p:cNvPr>
          <p:cNvSpPr/>
          <p:nvPr/>
        </p:nvSpPr>
        <p:spPr>
          <a:xfrm>
            <a:off x="1728785" y="4752714"/>
            <a:ext cx="523871" cy="4104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p2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CEAF723-752D-7E3D-4ABD-4C9F416C6A76}"/>
              </a:ext>
            </a:extLst>
          </p:cNvPr>
          <p:cNvSpPr/>
          <p:nvPr/>
        </p:nvSpPr>
        <p:spPr>
          <a:xfrm>
            <a:off x="2828924" y="4752714"/>
            <a:ext cx="523871" cy="4104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p3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EA24A4A-1F67-2185-7DF4-DFCEAC70E49B}"/>
              </a:ext>
            </a:extLst>
          </p:cNvPr>
          <p:cNvSpPr/>
          <p:nvPr/>
        </p:nvSpPr>
        <p:spPr>
          <a:xfrm>
            <a:off x="4010020" y="4752714"/>
            <a:ext cx="523871" cy="4104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p4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54ABDB1-A149-90AF-0EA5-2D1E00235292}"/>
              </a:ext>
            </a:extLst>
          </p:cNvPr>
          <p:cNvSpPr/>
          <p:nvPr/>
        </p:nvSpPr>
        <p:spPr>
          <a:xfrm>
            <a:off x="5050347" y="4752714"/>
            <a:ext cx="523871" cy="4104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p5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4928CB8-34FF-4A75-EBBD-921D08CF7C9C}"/>
              </a:ext>
            </a:extLst>
          </p:cNvPr>
          <p:cNvSpPr/>
          <p:nvPr/>
        </p:nvSpPr>
        <p:spPr>
          <a:xfrm>
            <a:off x="5866067" y="1368757"/>
            <a:ext cx="523871" cy="41049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p6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5CD71D0-68BB-E2C8-591D-B8E9B877F6D1}"/>
              </a:ext>
            </a:extLst>
          </p:cNvPr>
          <p:cNvSpPr/>
          <p:nvPr/>
        </p:nvSpPr>
        <p:spPr>
          <a:xfrm>
            <a:off x="5875592" y="5960860"/>
            <a:ext cx="523871" cy="41049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p7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FBA614-DADE-3C64-A769-DBDFF683D352}"/>
              </a:ext>
            </a:extLst>
          </p:cNvPr>
          <p:cNvSpPr/>
          <p:nvPr/>
        </p:nvSpPr>
        <p:spPr>
          <a:xfrm>
            <a:off x="7492747" y="3582396"/>
            <a:ext cx="523871" cy="4104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p8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9471457-F80F-EEBA-E2AE-C6381EFEF27D}"/>
              </a:ext>
            </a:extLst>
          </p:cNvPr>
          <p:cNvSpPr/>
          <p:nvPr/>
        </p:nvSpPr>
        <p:spPr>
          <a:xfrm>
            <a:off x="8116969" y="6192079"/>
            <a:ext cx="523871" cy="4104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p9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130A574-04E9-703E-4DC1-03DF7A701462}"/>
              </a:ext>
            </a:extLst>
          </p:cNvPr>
          <p:cNvSpPr txBox="1"/>
          <p:nvPr/>
        </p:nvSpPr>
        <p:spPr>
          <a:xfrm>
            <a:off x="304799" y="3517106"/>
            <a:ext cx="1113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CI – DO </a:t>
            </a:r>
          </a:p>
          <a:p>
            <a:r>
              <a:rPr lang="en-MY" b="1" dirty="0"/>
              <a:t>BAN - BA</a:t>
            </a:r>
            <a:endParaRPr lang="id-ID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C91F52B-9559-DE2E-8012-B2792D2E8CE9}"/>
              </a:ext>
            </a:extLst>
          </p:cNvPr>
          <p:cNvSpPr txBox="1"/>
          <p:nvPr/>
        </p:nvSpPr>
        <p:spPr>
          <a:xfrm>
            <a:off x="1473039" y="3524934"/>
            <a:ext cx="1113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AB – IS</a:t>
            </a:r>
          </a:p>
          <a:p>
            <a:r>
              <a:rPr lang="en-MY" b="1" dirty="0"/>
              <a:t>YA – YU</a:t>
            </a:r>
            <a:endParaRPr lang="id-ID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6E644AE-B688-E321-A0AF-8EEA14D2DA17}"/>
              </a:ext>
            </a:extLst>
          </p:cNvPr>
          <p:cNvSpPr txBox="1"/>
          <p:nvPr/>
        </p:nvSpPr>
        <p:spPr>
          <a:xfrm>
            <a:off x="3032380" y="3517105"/>
            <a:ext cx="1113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MU</a:t>
            </a:r>
          </a:p>
          <a:p>
            <a:r>
              <a:rPr lang="en-MY" b="1" dirty="0"/>
              <a:t>YO</a:t>
            </a:r>
            <a:endParaRPr lang="id-ID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6BC2951-DD37-77E3-3BB4-77503679BBA2}"/>
              </a:ext>
            </a:extLst>
          </p:cNvPr>
          <p:cNvSpPr txBox="1"/>
          <p:nvPr/>
        </p:nvSpPr>
        <p:spPr>
          <a:xfrm>
            <a:off x="3671978" y="3524933"/>
            <a:ext cx="1082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b="1" dirty="0"/>
              <a:t>HAKIM</a:t>
            </a:r>
            <a:endParaRPr lang="id-ID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6576B5-8ADD-28AC-5429-776CB02A5296}"/>
              </a:ext>
            </a:extLst>
          </p:cNvPr>
          <p:cNvSpPr txBox="1"/>
          <p:nvPr/>
        </p:nvSpPr>
        <p:spPr>
          <a:xfrm>
            <a:off x="4786981" y="3524932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SA – DA </a:t>
            </a:r>
          </a:p>
          <a:p>
            <a:r>
              <a:rPr lang="en-MY" b="1" dirty="0"/>
              <a:t>SAL</a:t>
            </a:r>
          </a:p>
          <a:p>
            <a:endParaRPr lang="id-ID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C37FB2A-FC59-4B07-167B-13A1AACDF28C}"/>
              </a:ext>
            </a:extLst>
          </p:cNvPr>
          <p:cNvSpPr txBox="1"/>
          <p:nvPr/>
        </p:nvSpPr>
        <p:spPr>
          <a:xfrm>
            <a:off x="8090727" y="5800725"/>
            <a:ext cx="90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400 </a:t>
            </a:r>
            <a:endParaRPr lang="id-ID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97E4604-E4A5-B918-3A7B-2F22E3A3C24D}"/>
              </a:ext>
            </a:extLst>
          </p:cNvPr>
          <p:cNvSpPr txBox="1"/>
          <p:nvPr/>
        </p:nvSpPr>
        <p:spPr>
          <a:xfrm>
            <a:off x="7941179" y="4323397"/>
            <a:ext cx="9082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Z</a:t>
            </a:r>
          </a:p>
          <a:p>
            <a:endParaRPr lang="en-MY" b="1" dirty="0"/>
          </a:p>
          <a:p>
            <a:r>
              <a:rPr lang="en-MY" b="1" dirty="0"/>
              <a:t>E</a:t>
            </a:r>
          </a:p>
          <a:p>
            <a:endParaRPr lang="en-MY" b="1" dirty="0"/>
          </a:p>
          <a:p>
            <a:r>
              <a:rPr lang="en-MY" b="1" dirty="0"/>
              <a:t>N</a:t>
            </a:r>
            <a:endParaRPr lang="id-ID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9C36465-6F2B-BC8F-F8ED-7E952153BAD0}"/>
              </a:ext>
            </a:extLst>
          </p:cNvPr>
          <p:cNvSpPr txBox="1"/>
          <p:nvPr/>
        </p:nvSpPr>
        <p:spPr>
          <a:xfrm>
            <a:off x="7361160" y="4094440"/>
            <a:ext cx="90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BABEL</a:t>
            </a:r>
            <a:endParaRPr lang="id-ID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FC0FF0-1A96-E452-BADC-4994E48F18FF}"/>
              </a:ext>
            </a:extLst>
          </p:cNvPr>
          <p:cNvSpPr txBox="1"/>
          <p:nvPr/>
        </p:nvSpPr>
        <p:spPr>
          <a:xfrm>
            <a:off x="5867400" y="1923871"/>
            <a:ext cx="1832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dirty="0"/>
              <a:t>ISRAEL</a:t>
            </a:r>
          </a:p>
          <a:p>
            <a:r>
              <a:rPr lang="en-MY" sz="1600" b="1" dirty="0"/>
              <a:t>10 SUKU</a:t>
            </a:r>
          </a:p>
          <a:p>
            <a:r>
              <a:rPr lang="en-MY" sz="1600" b="1" dirty="0"/>
              <a:t>SAMARIA</a:t>
            </a:r>
          </a:p>
          <a:p>
            <a:r>
              <a:rPr lang="en-MY" sz="1600" b="1" dirty="0"/>
              <a:t>YEROBEAM</a:t>
            </a:r>
            <a:endParaRPr lang="id-ID" sz="16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6A5AA8C-91E3-8DAB-3A4D-5C89FD475E64}"/>
              </a:ext>
            </a:extLst>
          </p:cNvPr>
          <p:cNvSpPr txBox="1"/>
          <p:nvPr/>
        </p:nvSpPr>
        <p:spPr>
          <a:xfrm>
            <a:off x="5867400" y="4747140"/>
            <a:ext cx="1676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dirty="0"/>
              <a:t>2 SUKU: YEHUDA &amp; BENYAMIN</a:t>
            </a:r>
          </a:p>
          <a:p>
            <a:r>
              <a:rPr lang="en-MY" sz="1600" b="1" dirty="0"/>
              <a:t>YERUSALEM</a:t>
            </a:r>
          </a:p>
          <a:p>
            <a:r>
              <a:rPr lang="en-MY" sz="1600" b="1" dirty="0"/>
              <a:t>REHABEAM</a:t>
            </a:r>
            <a:endParaRPr lang="id-ID" sz="1600" b="1" dirty="0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E0E5FCA-CC4A-6990-85C4-CDCEFFF98C2A}"/>
              </a:ext>
            </a:extLst>
          </p:cNvPr>
          <p:cNvCxnSpPr>
            <a:cxnSpLocks/>
          </p:cNvCxnSpPr>
          <p:nvPr/>
        </p:nvCxnSpPr>
        <p:spPr>
          <a:xfrm flipV="1">
            <a:off x="7186612" y="808702"/>
            <a:ext cx="0" cy="10886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586C43F-347B-3CA7-3A18-B1B841FDEA81}"/>
              </a:ext>
            </a:extLst>
          </p:cNvPr>
          <p:cNvSpPr txBox="1"/>
          <p:nvPr/>
        </p:nvSpPr>
        <p:spPr>
          <a:xfrm>
            <a:off x="6800431" y="388597"/>
            <a:ext cx="1832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ASYUR</a:t>
            </a:r>
            <a:endParaRPr lang="id-ID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CE1681E-D2BD-4884-EEB1-B2FF182B3024}"/>
              </a:ext>
            </a:extLst>
          </p:cNvPr>
          <p:cNvCxnSpPr>
            <a:cxnSpLocks/>
          </p:cNvCxnSpPr>
          <p:nvPr/>
        </p:nvCxnSpPr>
        <p:spPr>
          <a:xfrm flipV="1">
            <a:off x="2828924" y="2819400"/>
            <a:ext cx="0" cy="6086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7550404-1C81-2277-F226-4655ADB91BE8}"/>
              </a:ext>
            </a:extLst>
          </p:cNvPr>
          <p:cNvSpPr txBox="1"/>
          <p:nvPr/>
        </p:nvSpPr>
        <p:spPr>
          <a:xfrm>
            <a:off x="2556791" y="3428003"/>
            <a:ext cx="111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70</a:t>
            </a:r>
            <a:endParaRPr lang="id-ID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1EB1C4-77D9-78A6-5291-CAD2C2B37514}"/>
              </a:ext>
            </a:extLst>
          </p:cNvPr>
          <p:cNvSpPr txBox="1"/>
          <p:nvPr/>
        </p:nvSpPr>
        <p:spPr>
          <a:xfrm>
            <a:off x="2556790" y="2450067"/>
            <a:ext cx="111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600K</a:t>
            </a:r>
            <a:endParaRPr lang="id-ID" b="1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066AA-2529-BA8B-94D3-76428AF1C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531637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C45FD-B5EC-F5BC-A468-C1102F993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1E28-7CF7-9708-587B-987B24479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2701795"/>
            <a:ext cx="6934200" cy="145441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PENJELASAN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EAA1EE-32B6-0787-FE0F-198C6B956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644566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7C33D-D650-85AF-D51F-085D944F1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F422CDCE-D3AB-65BE-9469-0F69C17F0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7848600" cy="1143000"/>
          </a:xfrm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P1: CI – DO – BAN – BA 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C9C4E573-7257-106B-BC1B-E9D35B510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6400800" cy="43434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CI : CIPTA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DO : DOSA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 : BANJIR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 : BABEL</a:t>
            </a:r>
          </a:p>
          <a:p>
            <a:pPr marL="0" indent="0">
              <a:lnSpc>
                <a:spcPct val="100000"/>
              </a:lnSpc>
              <a:buNone/>
            </a:pPr>
            <a:b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b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b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b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b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b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b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b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</a:br>
            <a:endParaRPr lang="en-MY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CI : CIPTA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Peristiwa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penciptaan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(Kej. 1 – 2)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Tuhan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menciptakan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segala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sesuatu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dengan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teratur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3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terakhir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Tuhan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ciptakan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pelengkap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3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sebelumnya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Manusia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dibuat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debu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tanah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Benda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mati-tidak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berharga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Tapi,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makhluk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hidup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berharga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ketika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i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nefes</a:t>
            </a:r>
            <a:r>
              <a:rPr lang="en-MY" altLang="fi-FI" sz="1400" b="1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(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Nafas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Tuhan)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dihembuskan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hidungnya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Ini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menyatakan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ketidakberdayaan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manusia</a:t>
            </a: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5FCC7439-8EBE-3758-EE0F-4C8F1AAB2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35C180-E247-C8F6-8ECD-CF7969F9D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3703477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30B32-492E-FF20-5266-118AD52E6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99EAD37-128D-21BA-78E4-556DC8630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7848600" cy="1143000"/>
          </a:xfrm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P1: CI – DO – BAN – BA 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08B30BC3-604D-443B-11D3-7664170A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6400800" cy="43434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DO : DOSA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Kejatuhan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manusia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dalam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dosa (Kej. 3)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Dosa Hawa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bermula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fikiran</a:t>
            </a: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Kisah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Kain &amp; Habel</a:t>
            </a:r>
          </a:p>
          <a:p>
            <a:pPr marL="0" indent="0">
              <a:lnSpc>
                <a:spcPct val="100000"/>
              </a:lnSpc>
              <a:buNone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BAN : BANJIR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Manusia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dibinasakan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dengan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air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banjir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yang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besar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(Kej. 6-9)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Manusia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bertambah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banyak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 dan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kejahatan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manusia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bertambah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besar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sehingga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Tuhan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meemutuskan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untuk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membinasakan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mereka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semua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Kecuali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Nuh dan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keluarganya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yang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masih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setia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BA : BABEL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Manusia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membangun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menara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Babel (Kej. 11)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Diserakkan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seluruh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bumi</a:t>
            </a: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E1CACF-8F07-CC71-1CB1-C5C179E87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C1781B-C5D8-ABDF-B44A-02371662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750555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9CD37-508F-9161-C2C4-39FE7FBCD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229027AD-0FA7-65A3-53B9-BD1FED0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7848600" cy="1143000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P2: AB – IS – YA – YU 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AB484FB7-135E-E373-F7E9-BADAA2499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6400800" cy="48768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AB: ABRAHAM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IS: ISHAK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YA: YAKUB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YU: YUSUF</a:t>
            </a:r>
          </a:p>
          <a:p>
            <a:pPr marL="0" indent="0">
              <a:lnSpc>
                <a:spcPct val="100000"/>
              </a:lnSpc>
              <a:buNone/>
            </a:pPr>
            <a:endParaRPr lang="en-MY" altLang="fi-FI" sz="1800" b="1" dirty="0">
              <a:solidFill>
                <a:srgbClr val="C00000"/>
              </a:solidFill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AB: ABRAHAM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Abraham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berkahwin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dengan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adik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tirinya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kej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20:12)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Tuhan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menjanjikan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Abraham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yang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besar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(Kej. 15-25)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Sarai (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isteri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pertama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Abraham)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memberikan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hampa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perempuannya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(Hagar)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Abraham agar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memberikan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keturunan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Abraham – Ismael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lahir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(Kej. 16)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Ishak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lahir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Sarai  (Kej. 21)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IS: ISHAK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Ishak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lahir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Sarai  (Kej. 21)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Ishak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diserahkan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korban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bakaran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.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Domba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mengantikan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ishak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sebagai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korban (Kej. 22)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Ishak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dinikahkan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dengan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sepupunya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Ribka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(Kej. 24)</a:t>
            </a:r>
          </a:p>
          <a:p>
            <a:pPr marL="0" indent="0">
              <a:lnSpc>
                <a:spcPct val="100000"/>
              </a:lnSpc>
              <a:buNone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6788E8-0D86-AB48-DC94-12ED95700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6D3469F-7129-273B-6FE9-3C93478F3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2684902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DCF2A-1A15-C18A-FF5C-21779825F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6B4D1D27-71C2-5D0C-F9EC-712024FB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7848600" cy="1143000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P2: AB – IS – YA – YU 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5C7897B4-1614-2EB3-517A-BB70821EB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6400800" cy="48768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YA: YAKUB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Esau &amp; Yakub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lahir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Ishak (Kej. 25)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Hak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kesulungan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berkat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diberikan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Yakub (Kej. 25 - 28)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Yakub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konflik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dengan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Esau dan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rumah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unclenya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(Laban) dan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mengkhawini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anak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Laban (Kej. 28 – 31)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YU: YUSUF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Yusuf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menerima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mimpi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dibenci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oleh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saudara-saudaranya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konflik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lalu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dijual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Mesir (Kej. 37)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Yusuf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pemimpin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tertinggi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Mesir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Keturunan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Yakub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diberikan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tempat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tinggal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Mesir,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iaitu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Gosyen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(Kej. 46-47)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Keturunan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Yakub (Israel)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berkembang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70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jiwa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(Kel. 1:5)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83A763-687D-5891-1D8F-ED422778C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F1095E-D253-32C8-D7B2-BC8F8627F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1802047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E359D-B5BD-5F59-2A15-32685A7F4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8DE70FE-8B99-EAE8-F00F-746900AD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7848600" cy="1143000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P3: MU – YO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5865FC99-2480-9DB6-EBCC-25DA70E67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6400800" cy="48768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MU: MUSA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Isarel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hamba di Mesir &amp;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berkembang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menajadi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lebih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600k (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laki-laki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) (Kel. 12:37)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Musa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lahir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anak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angkat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puteri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Firaun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(Kel. 2)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Musa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mengalami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konflik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Midian,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disiapkan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menadji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pemimpin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(Kel. 2-4)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Musa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memimpin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keluar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tanah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Mesir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tanah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Kanaan.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mengembara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padang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gurun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selama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40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tahun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sebelum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sampai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tanah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Kanaan.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rgbClr val="C00000"/>
                </a:solidFill>
                <a:latin typeface="Lato" panose="020F0502020204030203" pitchFamily="34" charset="0"/>
              </a:rPr>
              <a:t>YO: YOSUA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Yosua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melanjutkan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kepemimpinan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</a:t>
            </a:r>
            <a:r>
              <a:rPr lang="en-MY" altLang="fi-FI" sz="1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mengantikan</a:t>
            </a:r>
            <a:r>
              <a:rPr lang="en-MY" altLang="fi-FI" sz="1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Musa (Yos. 1)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25FF30-8CFA-28A6-4732-632FBDCDE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9A8C6A-CD4E-44B5-A40C-C1A615503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3090825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BA235-BB65-7243-69AB-7A677DC4E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AAA64602-F894-15F8-AB82-7A97EB9E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7848600" cy="1143000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P4: HAKIM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0273BFA7-4616-24AE-179A-7C6E87AC1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6400800" cy="4876800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Setelah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kepemimpinan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Yosua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Hakim-hakim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pemimpin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yang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sudah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tinggal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tanah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Kanaan. (Kitab Hakim-Hakim)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Hakim yang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terakhir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adalah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Nabi Samuel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92CC9E-F06B-D101-4133-60AB7CF68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B29802-38AD-2D31-D942-957422F20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706604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76EB1-D690-C41E-EDEF-DE1177F64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5D62BA49-B9FE-9DFD-0F70-A6315DBDC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7848600" cy="1143000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P5: SA – DA – SAL 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D6E99314-DC46-73BA-4507-F67B81817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6400800" cy="48768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SA: SAUL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DA; DAUD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SAL: SALOMO</a:t>
            </a:r>
          </a:p>
          <a:p>
            <a:pPr marL="0" indent="0">
              <a:lnSpc>
                <a:spcPct val="100000"/>
              </a:lnSpc>
              <a:buNone/>
            </a:pPr>
            <a:endParaRPr lang="en-MY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Samuel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lahir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pemimpin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(hakim) yang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terakhir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untuk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(1 Sam. 1 &amp; 8)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menolak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Samuel dan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meminta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diangkat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seorang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raja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bagi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(1 Sam. 8)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Saul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diangkat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(1 Sam. 9)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Konflik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antara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Saul dan Daud. Saul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diturunkan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Daud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diangkat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raja (1. Sam. 16)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Saul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taat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Tuhan pada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mulanya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,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tapi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tidak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taat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akhir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hidupnya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Daud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taat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Tuhan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sejak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awal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hingga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akhir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hidupnya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meskipun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mengalami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kejatuhan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Salomo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lahir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menggantikan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Daud dan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membangun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bait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Suci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Yerusalem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Kerajaan Israel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terbahagi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dua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setelah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wafatnya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Salomo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CC0919-AEEB-BD19-A612-BB1CD8602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5257800"/>
            <a:ext cx="1991819" cy="144038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DC525F-6409-5EFE-4A6B-9BFE1EA58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136881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9A125-B60A-826C-B356-9859A2D83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C411845F-81C9-34A8-9111-467EA5402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199"/>
            <a:ext cx="7848600" cy="1696701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P6: ISRAEL – 10 SUKU – SAMARIA – YEROBEAM</a:t>
            </a:r>
            <a:b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</a:br>
            <a: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P7: 2 SUKU: YEHUDA &amp; BENYAMIN – YERUSALEM –REHABEAM</a:t>
            </a:r>
            <a:b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</a:br>
            <a:endParaRPr lang="es-ES" sz="2800" b="1" dirty="0">
              <a:solidFill>
                <a:srgbClr val="C00000"/>
              </a:solidFill>
              <a:latin typeface="Lato Black" panose="020F0A02020204030203" pitchFamily="34" charset="0"/>
            </a:endParaRP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ACA176BA-D8DD-5435-36B5-A0477963E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981200"/>
            <a:ext cx="6400800" cy="4419600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Kerajaan Israel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tebahagi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dua (Kerajaan Israel dan Kerajaan Yehuda)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Kerajaan Israel (Utara):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Terdiri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10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suku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sebelumnya</a:t>
            </a:r>
            <a:endParaRPr lang="en-MY" altLang="fi-FI" sz="15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Yerobeam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raja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pertama</a:t>
            </a:r>
            <a:endParaRPr lang="en-MY" altLang="fi-FI" sz="15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Raja-raja Israel,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tidak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ada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yang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takut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Tuhan.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Ibu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kota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: Samaria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Ditaklukkan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oleh Kerajaan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Asyur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pada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tahun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722 SM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Kerajaan Yehuda (Selatan)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Terdiri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2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suku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iaitu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Yehuda dan Benyamin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Beberapa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raja Yehuda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takut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Tuhan.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Ibu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kota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: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Yerusalem</a:t>
            </a:r>
            <a:endParaRPr lang="en-MY" altLang="fi-FI" sz="15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Ditawan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oleh Kerajaan Babel (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Nebukadnezar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) pada 586 SM. Bait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Suci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5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dirobohkan</a:t>
            </a:r>
            <a:r>
              <a:rPr lang="en-MY" altLang="fi-FI" sz="1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631AAC-4B23-582C-B1A8-449C65F08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E71BD7-30CD-AFBC-5AC4-208081E7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1642616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29956-435C-E61A-034C-FB8D59305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E7A622AA-DA92-60E0-C981-C6F4413C2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199"/>
            <a:ext cx="7848600" cy="685801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P8: BABEL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9CB1676D-AB10-8022-9362-46CE04037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6400800" cy="4419600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Kerajaan Yehuda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ditawan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oleh Kerajaan Babel (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Nebukadnezar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) pada 586 SM. 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Bait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Suci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dirobohkan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Israel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dibawa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pembuangan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di Babel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selama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70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tahun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(2 raj. 25 &amp;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39-52)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Masa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hidup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Daniel.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Kisah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Nebukadnezar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pemimpin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dunawi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seterusnya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dinyatakan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Nubuatan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dinyatakan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Daniel.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D08BCE-970B-DF0D-3CB9-119CD1AFC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348C7B-527A-D54C-AC47-F1ACDE08C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1720530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8CD8C-F3C2-8B4E-294E-482498B8D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3169BCAF-AE49-C2A8-2662-811B79AB8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199"/>
            <a:ext cx="7848600" cy="685801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P9: Z – E – N - 400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5CBA666A-897F-7BCB-71BD-E3EEB8DB2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7391400" cy="44196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Z: ZERUBABEL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E: EZRA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N: NEHEMIA</a:t>
            </a:r>
          </a:p>
          <a:p>
            <a:pPr marL="0" indent="0">
              <a:lnSpc>
                <a:spcPct val="100000"/>
              </a:lnSpc>
              <a:buNone/>
            </a:pPr>
            <a:endParaRPr lang="en-MY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Zerubabel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Kembali dan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membangun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bait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Suci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(Ez. 1-6)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Ezra Kembali dan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membangun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tata Ibadah (Es. 7-10)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Nehemia Kembali dan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membangun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tembok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Yerusalem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(Neh. 1-7)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400: 400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tahun</a:t>
            </a:r>
            <a:r>
              <a:rPr lang="en-MY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senyap</a:t>
            </a:r>
            <a:endParaRPr lang="en-MY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>
              <a:lnSpc>
                <a:spcPct val="100000"/>
              </a:lnSpc>
            </a:pPr>
            <a:r>
              <a:rPr lang="en-MY" altLang="fi-FI" sz="1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Masa Intertestamental (</a:t>
            </a:r>
            <a:r>
              <a:rPr lang="en-MY" altLang="fi-FI" sz="18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peralihan</a:t>
            </a:r>
            <a:r>
              <a:rPr lang="en-MY" altLang="fi-FI" sz="1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perjanjian</a:t>
            </a:r>
            <a:r>
              <a:rPr lang="en-MY" altLang="fi-FI" sz="1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Lama </a:t>
            </a:r>
            <a:r>
              <a:rPr lang="en-MY" altLang="fi-FI" sz="18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</a:t>
            </a:r>
            <a:r>
              <a:rPr lang="en-MY" altLang="fi-FI" sz="1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8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Perjanjian</a:t>
            </a:r>
            <a:r>
              <a:rPr lang="en-MY" altLang="fi-FI" sz="18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Baru)</a:t>
            </a:r>
          </a:p>
          <a:p>
            <a:pPr>
              <a:lnSpc>
                <a:spcPct val="100000"/>
              </a:lnSpc>
            </a:pP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Disebut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‘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senyap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’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karena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tidak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ada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nabi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penulisan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Kitab pada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waktu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tersebut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(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selepas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Maleakhi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);</a:t>
            </a:r>
          </a:p>
          <a:p>
            <a:pPr>
              <a:lnSpc>
                <a:spcPct val="100000"/>
              </a:lnSpc>
            </a:pP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Namun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tidak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bermaksud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tidak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ada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peristiwa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penting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 Antara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peristiwa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penting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pada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waktu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6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tersebut</a:t>
            </a:r>
            <a:r>
              <a:rPr lang="en-MY" altLang="fi-FI" sz="16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:</a:t>
            </a:r>
          </a:p>
          <a:p>
            <a:pPr lvl="1">
              <a:lnSpc>
                <a:spcPct val="100000"/>
              </a:lnSpc>
            </a:pP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Penaklukan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oleh Alexander Agung</a:t>
            </a:r>
          </a:p>
          <a:p>
            <a:pPr lvl="1">
              <a:lnSpc>
                <a:spcPct val="100000"/>
              </a:lnSpc>
            </a:pP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Pembinaan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Sinagog</a:t>
            </a:r>
            <a:endParaRPr lang="en-MY" altLang="fi-FI" sz="1200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Kitab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deuterokanonikan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/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Apokrifa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ditulis</a:t>
            </a:r>
            <a:endParaRPr lang="en-MY" altLang="fi-FI" sz="1200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Penindasan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penderitaan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Yahudi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meingkat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sehingga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kerinduan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yang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dalam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oleh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Yahudi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akan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kedatangan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Mesias.</a:t>
            </a:r>
          </a:p>
          <a:p>
            <a:pPr lvl="1">
              <a:lnSpc>
                <a:spcPct val="100000"/>
              </a:lnSpc>
            </a:pP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Intinya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, 400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tahun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senyap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ini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menjadi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masa-masa yang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menguji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bangsa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Yahudi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mempersiapkan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mereka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untuk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kedatangan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Yesus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yang </a:t>
            </a:r>
            <a:r>
              <a:rPr lang="en-MY" altLang="fi-FI" sz="1200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kedua</a:t>
            </a:r>
            <a:r>
              <a:rPr lang="en-MY" altLang="fi-FI" sz="12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kali.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en-MY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8D9547-BAE2-EA94-AD40-0930AD756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3212"/>
            <a:ext cx="3228211" cy="233448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8978DA-C55A-C7EE-F7AB-C4F29F7B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3367119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FF276-85F6-DB1E-0DB6-A93E94806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25A0E143-0CE2-4D3B-0265-06EF2A95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1260" y="2390138"/>
            <a:ext cx="6149339" cy="685801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rgbClr val="C00000"/>
                </a:solidFill>
                <a:latin typeface="Lato Black" panose="020F0A02020204030203" pitchFamily="34" charset="0"/>
              </a:rPr>
              <a:t>Kelahiran Yesus sebagai Mesias.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55B13-2BAD-5585-BA2A-D7F0AD1F4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2" y="3180712"/>
            <a:ext cx="5057010" cy="365698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1871A0D-0B36-24FF-90CF-36006A4F8524}"/>
              </a:ext>
            </a:extLst>
          </p:cNvPr>
          <p:cNvGrpSpPr/>
          <p:nvPr/>
        </p:nvGrpSpPr>
        <p:grpSpPr>
          <a:xfrm>
            <a:off x="1143000" y="2285999"/>
            <a:ext cx="838200" cy="1452881"/>
            <a:chOff x="7524750" y="1295400"/>
            <a:chExt cx="1143000" cy="19812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844109D-CAB3-293A-0769-45E1F82F4382}"/>
                </a:ext>
              </a:extLst>
            </p:cNvPr>
            <p:cNvCxnSpPr/>
            <p:nvPr/>
          </p:nvCxnSpPr>
          <p:spPr>
            <a:xfrm>
              <a:off x="8153400" y="1295400"/>
              <a:ext cx="0" cy="1981200"/>
            </a:xfrm>
            <a:prstGeom prst="line">
              <a:avLst/>
            </a:prstGeom>
            <a:ln w="762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7384C4E-C042-E07B-4B63-7FD8DC458C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4750" y="1905000"/>
              <a:ext cx="1143000" cy="0"/>
            </a:xfrm>
            <a:prstGeom prst="line">
              <a:avLst/>
            </a:prstGeom>
            <a:ln w="762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09CC0C-C918-201E-AD0E-8C9427462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  <p:extLst>
      <p:ext uri="{BB962C8B-B14F-4D97-AF65-F5344CB8AC3E}">
        <p14:creationId xmlns:p14="http://schemas.microsoft.com/office/powerpoint/2010/main" val="1064999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67056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Lato Black" panose="020F0A02020204030203" pitchFamily="34" charset="0"/>
              </a:rPr>
              <a:t>Latihan</a:t>
            </a:r>
          </a:p>
        </p:txBody>
      </p:sp>
      <p:pic>
        <p:nvPicPr>
          <p:cNvPr id="36866" name="Picture 2" descr="man wearing black sunglasses grayscale pho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6" r="36834"/>
          <a:stretch>
            <a:fillRect/>
          </a:stretch>
        </p:blipFill>
        <p:spPr bwMode="auto">
          <a:xfrm>
            <a:off x="7372778" y="1"/>
            <a:ext cx="177122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72778" y="4343400"/>
            <a:ext cx="1771222" cy="25145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219200"/>
            <a:ext cx="64008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Mengenali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Kitab-kitab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Perjanjian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Lama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Tulis 5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pembahagian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PL;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Lukis Garis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besar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PL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1 orang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pilih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2 Kitab. Tulis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maklumat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Kitab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menggunakan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sumber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dari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SDABC/Internet,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berdasarkan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berikut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:</a:t>
            </a:r>
          </a:p>
          <a:p>
            <a:pPr marL="1143000" lvl="2" indent="-457200">
              <a:buFont typeface="+mj-lt"/>
              <a:buAutoNum type="arabicPeriod"/>
            </a:pPr>
            <a:r>
              <a:rPr lang="en-US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Nama Kitab</a:t>
            </a:r>
          </a:p>
          <a:p>
            <a:pPr marL="1143000" lvl="2" indent="-457200">
              <a:buFont typeface="+mj-lt"/>
              <a:buAutoNum type="arabicPeriod"/>
            </a:pPr>
            <a:r>
              <a:rPr lang="en-US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Tahun</a:t>
            </a:r>
            <a:r>
              <a:rPr lang="en-US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ditulis</a:t>
            </a:r>
            <a:endParaRPr lang="en-US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1143000" lvl="2" indent="-457200">
              <a:buFont typeface="+mj-lt"/>
              <a:buAutoNum type="arabicPeriod"/>
            </a:pPr>
            <a:r>
              <a:rPr lang="en-US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Nama </a:t>
            </a:r>
            <a:r>
              <a:rPr lang="en-US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Penulis</a:t>
            </a:r>
            <a:endParaRPr lang="en-US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1143000" lvl="2" indent="-457200">
              <a:buFont typeface="+mj-lt"/>
              <a:buAutoNum type="arabicPeriod"/>
            </a:pPr>
            <a:r>
              <a:rPr lang="en-US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Tujuan </a:t>
            </a:r>
            <a:r>
              <a:rPr lang="en-US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Penulisan</a:t>
            </a:r>
            <a:endParaRPr lang="en-US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1143000" lvl="2" indent="-457200">
              <a:buFont typeface="+mj-lt"/>
              <a:buAutoNum type="arabicPeriod"/>
            </a:pPr>
            <a:r>
              <a:rPr lang="en-US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Tema</a:t>
            </a:r>
          </a:p>
          <a:p>
            <a:pPr marL="1143000" lvl="2" indent="-457200">
              <a:buFont typeface="+mj-lt"/>
              <a:buAutoNum type="arabicPeriod"/>
            </a:pPr>
            <a:r>
              <a:rPr lang="en-US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Ayat-</a:t>
            </a:r>
            <a:r>
              <a:rPr lang="en-US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ayat</a:t>
            </a:r>
            <a:r>
              <a:rPr lang="en-US" altLang="fi-FI" sz="18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18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menganggu</a:t>
            </a:r>
            <a:endParaRPr lang="en-US" altLang="fi-FI" sz="18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Nyanyi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dan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rakam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lagu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PL;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PM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kepada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guru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mengajar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secepat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 yang </a:t>
            </a:r>
            <a:r>
              <a:rPr lang="en-US" altLang="fi-FI" sz="2400" b="1" dirty="0" err="1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boleh</a:t>
            </a:r>
            <a:r>
              <a:rPr lang="en-US" altLang="fi-FI" sz="2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</a:rPr>
              <a:t>.</a:t>
            </a:r>
            <a:endParaRPr lang="en-MY" altLang="fi-FI" sz="24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0138E1-8474-76F2-C9CB-9B2F65DBD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@celvinbillymaurice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2894</Words>
  <Application>Microsoft Office PowerPoint</Application>
  <PresentationFormat>On-screen Show (4:3)</PresentationFormat>
  <Paragraphs>500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Lato</vt:lpstr>
      <vt:lpstr>Lato Black</vt:lpstr>
      <vt:lpstr>Office Theme</vt:lpstr>
      <vt:lpstr>Pengantar  Perjanjian Lama</vt:lpstr>
      <vt:lpstr>Kitab PL</vt:lpstr>
      <vt:lpstr>Pembahagian Kitab PL (Ibrani: Tanakh)</vt:lpstr>
      <vt:lpstr>Pembahagian Kitab PL (masa kini) 5-12-5-5-12</vt:lpstr>
      <vt:lpstr>Semua Kitab PL</vt:lpstr>
      <vt:lpstr>Garis Besar Kitab  Perjanjian Lama</vt:lpstr>
      <vt:lpstr>GARIS BESAR PERJANJIAN LAMA</vt:lpstr>
      <vt:lpstr>Langkah 1: Lukis tuning for patah sebelah</vt:lpstr>
      <vt:lpstr>Langkah 2: Bahagi gagang menjadi 5 dan Lukis anak panah di kedua-dua prongs (Cabang); </vt:lpstr>
      <vt:lpstr>Langkah 3: Tulis P1 hingga P9 di setiap bahagian. P bermaksud periode (jangka masa)</vt:lpstr>
      <vt:lpstr>Langkah 4: Buat label di setiap bahagian seperti berikut: </vt:lpstr>
      <vt:lpstr>GARIS BESAR PERJANJIAN LAMA</vt:lpstr>
      <vt:lpstr>PENJELASAN</vt:lpstr>
      <vt:lpstr>P1: CI – DO – BAN – BA </vt:lpstr>
      <vt:lpstr>P1: CI – DO – BAN – BA </vt:lpstr>
      <vt:lpstr>P2: AB – IS – YA – YU </vt:lpstr>
      <vt:lpstr>P2: AB – IS – YA – YU </vt:lpstr>
      <vt:lpstr>P3: MU – YO</vt:lpstr>
      <vt:lpstr>P4: HAKIM</vt:lpstr>
      <vt:lpstr>P5: SA – DA – SAL </vt:lpstr>
      <vt:lpstr>P6: ISRAEL – 10 SUKU – SAMARIA – YEROBEAM P7: 2 SUKU: YEHUDA &amp; BENYAMIN – YERUSALEM –REHABEAM </vt:lpstr>
      <vt:lpstr>P8: BABEL</vt:lpstr>
      <vt:lpstr>P9: Z – E – N - 400</vt:lpstr>
      <vt:lpstr>Kelahiran Yesus sebagai Mesias.</vt:lpstr>
      <vt:lpstr>Latihan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Ling</dc:creator>
  <cp:lastModifiedBy>Celvin Billy Maurice</cp:lastModifiedBy>
  <cp:revision>250</cp:revision>
  <dcterms:created xsi:type="dcterms:W3CDTF">2009-03-20T09:00:00Z</dcterms:created>
  <dcterms:modified xsi:type="dcterms:W3CDTF">2025-04-24T14:06:02Z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4F812A7EC09E4F75A26A4D5FCBA97458</vt:lpwstr>
  </property>
  <property fmtid="{D5CDD505-2E9C-101B-9397-08002B2CF9AE}" pid="3" name="KSOProductBuildVer">
    <vt:lpwstr>1033-12.2.0.13359</vt:lpwstr>
  </property>
</Properties>
</file>